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28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5.png" ContentType="image/png"/>
  <Override PartName="/ppt/media/image35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3187CF-AE57-4342-A705-548CB558194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73D7E1-29EB-4BBA-8FDF-6CB3789DA15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AF85BF-A4DA-4908-9FA4-15E1D3EEC19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6CD315-D467-4311-85B6-A68BA98ED5C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3DE2628-A94C-45E8-AD44-466121B92FB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3362A53-FD48-479B-A596-A3F2DAD62C2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A9F9EC5-0EDD-4D87-AEBB-EDBCC85BB8D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ED06423-5B10-47EA-A9C1-29E3BD6850E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7134A08-9AE4-4011-A0CB-74C3FF2C56E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DE0BDBD-B5CA-400C-A48A-51A70E6C9D1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205006E-BE12-42FA-83B9-480AAA7F6AA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CCD721-C230-4F3A-BC8A-4401153BFBB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0AE6E0D-EA45-4326-B44B-1BFBD4C58DA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A7A4928-BEA6-4D7C-BA0B-BDDE8E4854F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B050556-BBD4-41D3-BBA6-88F698EF2DE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601B2F4-98B2-4E71-BB66-B5270DD323C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F08C3FA-4F08-42CF-8B48-691B869E98D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92F4BE9-F04E-4360-8B8F-DCCA34C5716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056ACEE-0782-4EE0-894C-561299906E3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A7F97C5-4733-47D9-B485-CDE9F00B935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00E8A02-2F46-466F-B304-029B94F472F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C454B6A-2A16-4620-9D80-B6CA4C63A0C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7EAF7F4-CA16-41CB-935C-D99B2C263B0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6DAD9A3-249B-40DF-BF1B-A6318C8C17C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EACF95A-16BD-4692-8C3D-88BD29546F3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AFFDAB1-1025-483E-A689-4F099C8AF9F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159373A-8260-430D-8959-0879B86C8A4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CE62B49-578B-43BD-BD08-4EEF62CA319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845A0FB-3295-4FC9-856D-7E45DC1BA63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C6567AD-0BF7-4C44-AD5C-88BECE7FF7B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3E25CA-83FD-4EA1-B4EF-30345BBB640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845823-7958-45A4-83BA-8AA5A98107F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AB85B6-6520-4F22-AF37-B72133B1F25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253AE0-36DC-4E85-87F4-3D26843F3BE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B517E7-E5A5-4867-8348-FCDC4413738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FA1462-E9F7-4E0A-AF6B-AE0FF9B30F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464400" y="5216400"/>
            <a:ext cx="9063720" cy="282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78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240" cy="53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1"/>
          </p:nvPr>
        </p:nvSpPr>
        <p:spPr>
          <a:xfrm>
            <a:off x="3416040" y="6887160"/>
            <a:ext cx="3193920" cy="52092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dbf5f9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dbf5f9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2"/>
          </p:nvPr>
        </p:nvSpPr>
        <p:spPr>
          <a:xfrm>
            <a:off x="7196040" y="6887160"/>
            <a:ext cx="2347560" cy="52092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dbf5f9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A011C38-BA60-4D37-AE0F-ECB71E8C7D4E}" type="slidenum">
              <a:rPr b="0" lang="en-GB" sz="2400" spc="-1" strike="noStrike">
                <a:solidFill>
                  <a:srgbClr val="dbf5f9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dt" idx="3"/>
          </p:nvPr>
        </p:nvSpPr>
        <p:spPr>
          <a:xfrm>
            <a:off x="473040" y="6887160"/>
            <a:ext cx="2347560" cy="52092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ftr" idx="4"/>
          </p:nvPr>
        </p:nvSpPr>
        <p:spPr>
          <a:xfrm>
            <a:off x="4102560" y="6887160"/>
            <a:ext cx="3802320" cy="52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5"/>
          </p:nvPr>
        </p:nvSpPr>
        <p:spPr>
          <a:xfrm>
            <a:off x="8602200" y="6887160"/>
            <a:ext cx="2794680" cy="52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1E7FA81-B1B1-49E5-907E-03B38DA33564}" type="slidenum"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6"/>
          </p:nvPr>
        </p:nvSpPr>
        <p:spPr>
          <a:xfrm>
            <a:off x="599040" y="6887160"/>
            <a:ext cx="2794680" cy="52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ftr" idx="7"/>
          </p:nvPr>
        </p:nvSpPr>
        <p:spPr>
          <a:xfrm>
            <a:off x="4102560" y="6827760"/>
            <a:ext cx="3802320" cy="52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ldNum" idx="8"/>
          </p:nvPr>
        </p:nvSpPr>
        <p:spPr>
          <a:xfrm>
            <a:off x="9188640" y="6827760"/>
            <a:ext cx="2252880" cy="52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C664F66-8C44-467C-A1CF-9B90A366BB8D}" type="slidenum"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dt" idx="9"/>
          </p:nvPr>
        </p:nvSpPr>
        <p:spPr>
          <a:xfrm>
            <a:off x="599040" y="6827760"/>
            <a:ext cx="2794680" cy="52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40000" y="5265000"/>
            <a:ext cx="9179280" cy="242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800" spc="-1" strike="noStrike">
                <a:solidFill>
                  <a:srgbClr val="dbf5f9"/>
                </a:solidFill>
                <a:latin typeface="Noto Sans Regular"/>
              </a:rPr>
              <a:t>Max Korbmacher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800" spc="-1" strike="noStrike">
                <a:solidFill>
                  <a:srgbClr val="dbf5f9"/>
                </a:solidFill>
                <a:latin typeface="Noto Sans Regular"/>
              </a:rPr>
              <a:t>PhD Student at Western Norway University of Applied Sciences, Bergen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800" spc="-1" strike="noStrike">
                <a:solidFill>
                  <a:srgbClr val="dbf5f9"/>
                </a:solidFill>
                <a:latin typeface="Noto Sans Regular"/>
              </a:rPr>
              <a:t>Max.Korbmacher@hvl.no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title"/>
          </p:nvPr>
        </p:nvSpPr>
        <p:spPr>
          <a:xfrm>
            <a:off x="360000" y="2949480"/>
            <a:ext cx="9359280" cy="166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67000"/>
          </a:bodyPr>
          <a:p>
            <a:pPr algn="ctr">
              <a:lnSpc>
                <a:spcPct val="100000"/>
              </a:lnSpc>
              <a:buNone/>
            </a:pPr>
            <a:r>
              <a:rPr b="0" lang="en-GB" sz="8000" spc="-1" strike="noStrike">
                <a:solidFill>
                  <a:srgbClr val="04617b"/>
                </a:solidFill>
                <a:latin typeface="Noto Sans Light"/>
                <a:ea typeface="Noto Serif CJK SC"/>
              </a:rPr>
              <a:t>Predicting blood pressure from brain features?</a:t>
            </a:r>
            <a:endParaRPr b="0" lang="en-GB" sz="80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2726280" y="180000"/>
            <a:ext cx="2853360" cy="2699640"/>
          </a:xfrm>
          <a:prstGeom prst="rect">
            <a:avLst/>
          </a:prstGeom>
          <a:ln w="0">
            <a:noFill/>
          </a:ln>
        </p:spPr>
      </p:pic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7200000" y="1973520"/>
            <a:ext cx="2159640" cy="54612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3"/>
          <a:stretch/>
        </p:blipFill>
        <p:spPr>
          <a:xfrm>
            <a:off x="7710480" y="1260000"/>
            <a:ext cx="1109160" cy="498960"/>
          </a:xfrm>
          <a:prstGeom prst="rect">
            <a:avLst/>
          </a:prstGeom>
          <a:ln w="0">
            <a:noFill/>
          </a:ln>
        </p:spPr>
      </p:pic>
      <p:pic>
        <p:nvPicPr>
          <p:cNvPr id="129" name="" descr=""/>
          <p:cNvPicPr/>
          <p:nvPr/>
        </p:nvPicPr>
        <p:blipFill>
          <a:blip r:embed="rId4"/>
          <a:stretch/>
        </p:blipFill>
        <p:spPr>
          <a:xfrm>
            <a:off x="6927120" y="102960"/>
            <a:ext cx="2612520" cy="115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78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3180600" cy="527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Fornix contributions to age predictions are reflected in correlations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Strongest age-metric correlations in fornix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>
            <a:off x="4301280" y="1887480"/>
            <a:ext cx="5779080" cy="7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200" spc="-1" strike="noStrike">
                <a:latin typeface="Noto Sans Regular"/>
                <a:ea typeface="Noto Serif CJK SC"/>
              </a:rPr>
              <a:t>Correlations between diffusion metrics and age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4192200" y="2700000"/>
            <a:ext cx="5707440" cy="351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78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Brain age &amp; blood pressure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300600" cy="527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How to bring cardiovasculature and brain together?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Some things I have tried: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Noto Sans Regular"/>
              </a:rPr>
              <a:t>Key variables are pulse pressure (outcome), age, diffusion features (or WM diffusion brain age as simplification), waist to hip ratio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78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Brain age &amp; blood pressure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300600" cy="185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Diffusion feature – pulse pressure associations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Fornix pops up again, but is this potentially a function of age? (arbitrary threshold of |r|=.275)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807840" y="3442680"/>
            <a:ext cx="8551800" cy="399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78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Brain age &amp; blood pressure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300600" cy="527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When applying XGBoost predicting PP from diffusion features 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Noto Sans Regular"/>
              </a:rPr>
              <a:t>R</a:t>
            </a:r>
            <a:r>
              <a:rPr b="0" lang="en-GB" sz="3200" spc="-1" strike="noStrike" baseline="33000">
                <a:latin typeface="Noto Sans Regular"/>
              </a:rPr>
              <a:t>2</a:t>
            </a:r>
            <a:r>
              <a:rPr b="0" lang="en-GB" sz="3200" spc="-1" strike="noStrike">
                <a:latin typeface="Noto Sans Regular"/>
              </a:rPr>
              <a:t> = .138 (SD = 0.037), MAE = 10.707 (SD = 0.438)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When applying a simple linear model PP ~age R</a:t>
            </a:r>
            <a:r>
              <a:rPr b="0" lang="en-GB" sz="3200" spc="-1" strike="noStrike" baseline="33000">
                <a:latin typeface="Noto Sans Regular"/>
              </a:rPr>
              <a:t>2</a:t>
            </a:r>
            <a:r>
              <a:rPr b="0" lang="en-GB" sz="3200" spc="-1" strike="noStrike">
                <a:latin typeface="Noto Sans Regular"/>
              </a:rPr>
              <a:t> = .191, age beta = 0.836, SE = 0.01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  <a:ea typeface="Noto Sans CJK SC"/>
              </a:rPr>
              <a:t>Adding sex &amp; sex*age&amp;age</a:t>
            </a:r>
            <a:r>
              <a:rPr b="0" lang="en-GB" sz="3200" spc="-1" strike="noStrike" baseline="33000">
                <a:latin typeface="Noto Sans Regular"/>
                <a:ea typeface="Noto Sans CJK SC"/>
              </a:rPr>
              <a:t>2</a:t>
            </a:r>
            <a:r>
              <a:rPr b="0" lang="en-GB" sz="3200" spc="-1" strike="noStrike">
                <a:latin typeface="Noto Sans Regular"/>
                <a:ea typeface="Noto Sans CJK SC"/>
              </a:rPr>
              <a:t> interactions the model doesn’t become much better, which doesn’t say sex isn’t an interesting variable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78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Brain age &amp; blood pressure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0" y="4500000"/>
            <a:ext cx="4158360" cy="3059640"/>
          </a:xfrm>
          <a:prstGeom prst="rect">
            <a:avLst/>
          </a:prstGeom>
          <a:ln w="0">
            <a:noFill/>
          </a:ln>
        </p:spPr>
      </p:pic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2613600" y="1504800"/>
            <a:ext cx="4226040" cy="3033720"/>
          </a:xfrm>
          <a:prstGeom prst="rect">
            <a:avLst/>
          </a:prstGeom>
          <a:ln w="0">
            <a:noFill/>
          </a:ln>
        </p:spPr>
      </p:pic>
      <p:pic>
        <p:nvPicPr>
          <p:cNvPr id="181" name="" descr=""/>
          <p:cNvPicPr/>
          <p:nvPr/>
        </p:nvPicPr>
        <p:blipFill>
          <a:blip r:embed="rId3"/>
          <a:stretch/>
        </p:blipFill>
        <p:spPr>
          <a:xfrm>
            <a:off x="5904360" y="4500000"/>
            <a:ext cx="4176000" cy="30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78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Brain age &amp; blood pressure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300600" cy="527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My thinking so far: if simple linear models with age and sex explain quite some of the variance in blood pressure, why not keeping it simple?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78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Brain age &amp; blood pressure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4980600" cy="56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Building on the simple linear models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Large differences between sexes and strong influence of WHR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Sneaking but steady age effect?!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5400000" y="2340000"/>
            <a:ext cx="4542120" cy="377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78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sBP &amp; dBP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4980600" cy="56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Larger differences between sexes and strong influence of WHR for systolic BP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Age effect not as pronounced for diastolic BP?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5400000" y="3939480"/>
            <a:ext cx="4680360" cy="3619800"/>
          </a:xfrm>
          <a:prstGeom prst="rect">
            <a:avLst/>
          </a:prstGeom>
          <a:ln w="0">
            <a:noFill/>
          </a:ln>
        </p:spPr>
      </p:pic>
      <p:pic>
        <p:nvPicPr>
          <p:cNvPr id="190" name="" descr=""/>
          <p:cNvPicPr/>
          <p:nvPr/>
        </p:nvPicPr>
        <p:blipFill>
          <a:blip r:embed="rId2"/>
          <a:stretch/>
        </p:blipFill>
        <p:spPr>
          <a:xfrm>
            <a:off x="5400720" y="0"/>
            <a:ext cx="4679640" cy="365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78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Brain age &amp; blood pressure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300600" cy="56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Where to go from here?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Noto Sans Regular"/>
              </a:rPr>
              <a:t>Investigate hypertension vs non-hypertension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Noto Sans Regular"/>
              </a:rPr>
              <a:t>Calculate BAG from dMRI GM &amp; add it to the linear models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Noto Sans Regular"/>
              </a:rPr>
              <a:t>Replace BAG with fornix metrics?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Noto Sans Regular"/>
              </a:rPr>
              <a:t>Other ideas?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ubTitle"/>
          </p:nvPr>
        </p:nvSpPr>
        <p:spPr>
          <a:xfrm>
            <a:off x="720" y="3420000"/>
            <a:ext cx="10079640" cy="7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4000" spc="-1" strike="noStrike">
                <a:solidFill>
                  <a:srgbClr val="04617b"/>
                </a:solidFill>
                <a:latin typeface="Noto Sans Black"/>
              </a:rPr>
              <a:t>Thank you!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194" name="Picture 2" descr="Eli Nina Eikefjord"/>
          <p:cNvPicPr/>
          <p:nvPr/>
        </p:nvPicPr>
        <p:blipFill>
          <a:blip r:embed="rId1"/>
          <a:stretch/>
        </p:blipFill>
        <p:spPr>
          <a:xfrm>
            <a:off x="5400000" y="578880"/>
            <a:ext cx="1994400" cy="1994400"/>
          </a:xfrm>
          <a:prstGeom prst="rect">
            <a:avLst/>
          </a:prstGeom>
          <a:ln w="0">
            <a:noFill/>
          </a:ln>
        </p:spPr>
      </p:pic>
      <p:pic>
        <p:nvPicPr>
          <p:cNvPr id="195" name="Picture 4" descr="Ivan Maximov"/>
          <p:cNvPicPr/>
          <p:nvPr/>
        </p:nvPicPr>
        <p:blipFill>
          <a:blip r:embed="rId2">
            <a:grayscl/>
          </a:blip>
          <a:stretch/>
        </p:blipFill>
        <p:spPr>
          <a:xfrm>
            <a:off x="360000" y="583560"/>
            <a:ext cx="1989720" cy="1989720"/>
          </a:xfrm>
          <a:prstGeom prst="rect">
            <a:avLst/>
          </a:prstGeom>
          <a:ln w="0">
            <a:noFill/>
          </a:ln>
        </p:spPr>
      </p:pic>
      <p:pic>
        <p:nvPicPr>
          <p:cNvPr id="196" name="" descr=""/>
          <p:cNvPicPr/>
          <p:nvPr/>
        </p:nvPicPr>
        <p:blipFill>
          <a:blip r:embed="rId3">
            <a:grayscl/>
          </a:blip>
          <a:stretch/>
        </p:blipFill>
        <p:spPr>
          <a:xfrm>
            <a:off x="7920000" y="593640"/>
            <a:ext cx="1620360" cy="196488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4"/>
          <a:stretch/>
        </p:blipFill>
        <p:spPr>
          <a:xfrm>
            <a:off x="2880000" y="583560"/>
            <a:ext cx="1979640" cy="1979640"/>
          </a:xfrm>
          <a:prstGeom prst="rect">
            <a:avLst/>
          </a:prstGeom>
          <a:ln w="0">
            <a:noFill/>
          </a:ln>
        </p:spPr>
      </p:pic>
      <p:pic>
        <p:nvPicPr>
          <p:cNvPr id="198" name="" descr=""/>
          <p:cNvPicPr/>
          <p:nvPr/>
        </p:nvPicPr>
        <p:blipFill>
          <a:blip r:embed="rId5">
            <a:grayscl/>
          </a:blip>
          <a:stretch/>
        </p:blipFill>
        <p:spPr>
          <a:xfrm>
            <a:off x="560880" y="4680000"/>
            <a:ext cx="1652760" cy="1799640"/>
          </a:xfrm>
          <a:prstGeom prst="rect">
            <a:avLst/>
          </a:prstGeom>
          <a:ln w="0">
            <a:noFill/>
          </a:ln>
        </p:spPr>
      </p:pic>
      <p:sp>
        <p:nvSpPr>
          <p:cNvPr id="199" name=""/>
          <p:cNvSpPr/>
          <p:nvPr/>
        </p:nvSpPr>
        <p:spPr>
          <a:xfrm>
            <a:off x="540000" y="2616840"/>
            <a:ext cx="152136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latin typeface="Arial"/>
              </a:rPr>
              <a:t>Ivan I. Maximov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2880000" y="6717600"/>
            <a:ext cx="190548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latin typeface="Arial"/>
              </a:rPr>
              <a:t>Ann Marie de Lange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01" name=""/>
          <p:cNvSpPr/>
          <p:nvPr/>
        </p:nvSpPr>
        <p:spPr>
          <a:xfrm>
            <a:off x="3158280" y="2616840"/>
            <a:ext cx="148356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latin typeface="Arial"/>
              </a:rPr>
              <a:t>Lars T. Westlye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02" name=""/>
          <p:cNvSpPr/>
          <p:nvPr/>
        </p:nvSpPr>
        <p:spPr>
          <a:xfrm>
            <a:off x="5716080" y="2616840"/>
            <a:ext cx="143460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latin typeface="Arial"/>
              </a:rPr>
              <a:t>Eli N. Eikefjord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8168760" y="2616840"/>
            <a:ext cx="161892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latin typeface="Arial"/>
              </a:rPr>
              <a:t>Arvid Lundervold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6">
            <a:grayscl/>
          </a:blip>
          <a:stretch/>
        </p:blipFill>
        <p:spPr>
          <a:xfrm>
            <a:off x="3184560" y="4680000"/>
            <a:ext cx="1322640" cy="1799640"/>
          </a:xfrm>
          <a:prstGeom prst="rect">
            <a:avLst/>
          </a:prstGeom>
          <a:ln w="0">
            <a:noFill/>
          </a:ln>
        </p:spPr>
      </p:pic>
      <p:sp>
        <p:nvSpPr>
          <p:cNvPr id="205" name=""/>
          <p:cNvSpPr/>
          <p:nvPr/>
        </p:nvSpPr>
        <p:spPr>
          <a:xfrm>
            <a:off x="380880" y="6717960"/>
            <a:ext cx="195876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latin typeface="Arial"/>
              </a:rPr>
              <a:t>Dennis van der Meer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7"/>
          <a:stretch/>
        </p:blipFill>
        <p:spPr>
          <a:xfrm>
            <a:off x="5493240" y="4680000"/>
            <a:ext cx="1706400" cy="1799640"/>
          </a:xfrm>
          <a:prstGeom prst="rect">
            <a:avLst/>
          </a:prstGeom>
          <a:ln w="0">
            <a:noFill/>
          </a:ln>
        </p:spPr>
      </p:pic>
      <p:sp>
        <p:nvSpPr>
          <p:cNvPr id="207" name=""/>
          <p:cNvSpPr/>
          <p:nvPr/>
        </p:nvSpPr>
        <p:spPr>
          <a:xfrm>
            <a:off x="5822280" y="6717600"/>
            <a:ext cx="105192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latin typeface="Arial"/>
              </a:rPr>
              <a:t>Dani Beck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8">
            <a:grayscl/>
          </a:blip>
          <a:stretch/>
        </p:blipFill>
        <p:spPr>
          <a:xfrm>
            <a:off x="8120160" y="4680000"/>
            <a:ext cx="1239480" cy="1799640"/>
          </a:xfrm>
          <a:prstGeom prst="rect">
            <a:avLst/>
          </a:prstGeom>
          <a:ln w="0">
            <a:noFill/>
          </a:ln>
        </p:spPr>
      </p:pic>
      <p:sp>
        <p:nvSpPr>
          <p:cNvPr id="209" name=""/>
          <p:cNvSpPr/>
          <p:nvPr/>
        </p:nvSpPr>
        <p:spPr>
          <a:xfrm>
            <a:off x="7920000" y="6704640"/>
            <a:ext cx="176544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latin typeface="Arial"/>
              </a:rPr>
              <a:t>Ole A. Andreassen</a:t>
            </a:r>
            <a:endParaRPr b="0" lang="en-GB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78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Contents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120240" cy="466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Wingdings" charset="2"/>
              <a:buAutoNum type="arabicPlain"/>
            </a:pPr>
            <a:r>
              <a:rPr b="0" lang="en-GB" sz="3200" spc="-1" strike="noStrike">
                <a:latin typeface="Noto Sans Regular"/>
              </a:rPr>
              <a:t>Background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50000"/>
              <a:buFont typeface="StarSymbol"/>
              <a:buAutoNum type="arabicPlain"/>
            </a:pPr>
            <a:r>
              <a:rPr b="0" lang="en-GB" sz="3200" spc="-1" strike="noStrike">
                <a:latin typeface="Noto Sans Regular"/>
              </a:rPr>
              <a:t>Brain age gap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50000"/>
              <a:buFont typeface="StarSymbol"/>
              <a:buAutoNum type="arabicPlain"/>
            </a:pPr>
            <a:r>
              <a:rPr b="0" lang="en-GB" sz="3200" spc="-1" strike="noStrike">
                <a:latin typeface="Noto Sans Regular"/>
              </a:rPr>
              <a:t>Diffusion MRI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Wingdings" charset="2"/>
              <a:buAutoNum type="arabicPlain"/>
            </a:pPr>
            <a:r>
              <a:rPr b="0" lang="en-GB" sz="3200" spc="-1" strike="noStrike">
                <a:latin typeface="Noto Sans Regular"/>
              </a:rPr>
              <a:t>Recent Findings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Wingdings" charset="2"/>
              <a:buAutoNum type="arabicPlain"/>
            </a:pPr>
            <a:r>
              <a:rPr b="0" lang="en-GB" sz="3200" spc="-1" strike="noStrike">
                <a:latin typeface="Noto Sans Regular"/>
              </a:rPr>
              <a:t>Blood pressure – BAG associations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78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Supplementary slides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78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Methods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5520600" cy="545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Data Processing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</a:rPr>
              <a:t>Six diffusion approaches calculated for JHU atlas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000" spc="-1" strike="noStrike">
                <a:latin typeface="Noto Sans Regular"/>
              </a:rPr>
              <a:t>Diffusion Tensor Imaging (DTI) (4 metrics)</a:t>
            </a:r>
            <a:endParaRPr b="0" lang="en-GB" sz="20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000" spc="-1" strike="noStrike">
                <a:latin typeface="Noto Sans Regular"/>
              </a:rPr>
              <a:t>Diffusion Kurtosis Imaging (DKI) (3 metrics</a:t>
            </a:r>
            <a:endParaRPr b="0" lang="en-GB" sz="20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000" spc="-1" strike="noStrike">
                <a:latin typeface="Noto Sans Regular"/>
              </a:rPr>
              <a:t>Bayesian Rotationally Invariant Approach (BRIA) (10 metrics)</a:t>
            </a:r>
            <a:endParaRPr b="0" lang="en-GB" sz="20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000" spc="-1" strike="noStrike">
                <a:latin typeface="Noto Sans Regular"/>
              </a:rPr>
              <a:t>Spherical Mean Technique (SMT) (4 metrics)</a:t>
            </a:r>
            <a:endParaRPr b="0" lang="en-GB" sz="20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000" spc="-1" strike="noStrike">
                <a:latin typeface="Noto Sans Regular"/>
              </a:rPr>
              <a:t>multi-compartment SMT (mcSMT) (4 metrics)</a:t>
            </a:r>
            <a:endParaRPr b="0" lang="en-GB" sz="20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000" spc="-1" strike="noStrike">
                <a:latin typeface="Noto Sans Regular"/>
              </a:rPr>
              <a:t>White Matter Tract Integrity (WMTI) (3 metrics)</a:t>
            </a:r>
            <a:endParaRPr b="0" lang="en-GB" sz="20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</a:rPr>
              <a:t>28 metrics x (20tracts + 48regions + 1mean) = </a:t>
            </a:r>
            <a:r>
              <a:rPr b="1" lang="en-GB" sz="2400" spc="-1" strike="noStrike">
                <a:latin typeface="Noto Sans Regular"/>
              </a:rPr>
              <a:t>1932 diffusion features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</a:rPr>
              <a:t>Metrics inform about intra and extra axonal space, water fraction, fractional anisotropy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</a:rPr>
              <a:t>All being indicative of white matter characteristics, e.g. fiber density, axonal diameter, &amp; myelination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6311880" y="1920240"/>
            <a:ext cx="3645720" cy="2451240"/>
          </a:xfrm>
          <a:prstGeom prst="rect">
            <a:avLst/>
          </a:prstGeom>
          <a:ln w="0">
            <a:noFill/>
          </a:ln>
        </p:spPr>
      </p:pic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6300000" y="4584240"/>
            <a:ext cx="3604680" cy="237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78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Methods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6" name="Plassholder for innhold 3_2"/>
          <p:cNvSpPr/>
          <p:nvPr/>
        </p:nvSpPr>
        <p:spPr>
          <a:xfrm>
            <a:off x="1008000" y="5760000"/>
            <a:ext cx="9071640" cy="88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404040"/>
                </a:solidFill>
                <a:latin typeface="Century Gothic"/>
                <a:ea typeface="Noto Sans CJK SC"/>
              </a:rPr>
              <a:t>Model performance for different train-test splits using all data (1932 features, n = 35,749)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Noto Sans CJK SC"/>
              </a:rPr>
              <a:t>Trained models tested (10-fold cross val) on 50% data (opposite half of the highest train split) &gt;&gt; Train-test split fixed at 10%-90%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1080000" y="1620000"/>
            <a:ext cx="7919640" cy="396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78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Results: uncorrected predictions</a:t>
            </a:r>
            <a:endParaRPr b="0" lang="en-GB" sz="4400" spc="-1" strike="noStrike">
              <a:latin typeface="Arial"/>
            </a:endParaRPr>
          </a:p>
        </p:txBody>
      </p:sp>
      <p:graphicFrame>
        <p:nvGraphicFramePr>
          <p:cNvPr id="219" name=""/>
          <p:cNvGraphicFramePr/>
          <p:nvPr/>
        </p:nvGraphicFramePr>
        <p:xfrm>
          <a:off x="720000" y="2520000"/>
          <a:ext cx="8782560" cy="4821480"/>
        </p:xfrm>
        <a:graphic>
          <a:graphicData uri="http://schemas.openxmlformats.org/drawingml/2006/table">
            <a:tbl>
              <a:tblPr/>
              <a:tblGrid>
                <a:gridCol w="1059120"/>
                <a:gridCol w="886680"/>
                <a:gridCol w="1164240"/>
                <a:gridCol w="1040040"/>
                <a:gridCol w="1040040"/>
                <a:gridCol w="1755720"/>
                <a:gridCol w="1837080"/>
              </a:tblGrid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Approach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MRI features 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R</a:t>
                      </a:r>
                      <a:r>
                        <a:rPr b="1" lang="en-GB" sz="1000" spc="-1" strike="noStrike" baseline="16000">
                          <a:latin typeface="Arial"/>
                        </a:rPr>
                        <a:t>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RMSE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MAE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Prediction-Age Correlation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Corrected Prediction-Age Correlation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BRIA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690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0.550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5.007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4.002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0.742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[0.737, 0.747]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[0.889, 0.894]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DKI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207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0.576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4.958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(0.077)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3.975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(0.068)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0.754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[0.755, 0.764]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[0.901, 0.905]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DTI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0.571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(0.014)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4.983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(0.072)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3.984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0.756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[0.751, 0.761]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0.900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[0.897, 0.902]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0.531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(0.010)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5.214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(0.053)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4.183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0.729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[0.724, 0.734]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0.899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[0.897, 0.901]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mcSMT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0.519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5.175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4.153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0.721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[0.716, 0.726]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[0.889, 0.894]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WMTI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207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0.585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4.903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3.928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(0.050)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0.765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[0.761, 0.770]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[0.900, 0.904]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Mean multimodal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0.393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5.932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4.812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0.627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[0.621, 0.634]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[0.903, 0.907]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92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Full multimodal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1932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0.645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4.534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3.624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0.804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[0.800, 0.808]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0.907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[0.905, 0.909]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220" name=""/>
          <p:cNvSpPr/>
          <p:nvPr/>
        </p:nvSpPr>
        <p:spPr>
          <a:xfrm>
            <a:off x="360000" y="2520000"/>
            <a:ext cx="2519640" cy="50004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PlaceHolder 26"/>
          <p:cNvSpPr/>
          <p:nvPr/>
        </p:nvSpPr>
        <p:spPr>
          <a:xfrm>
            <a:off x="599040" y="1920240"/>
            <a:ext cx="930060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69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Bigger differences in model performance for </a:t>
            </a:r>
            <a:r>
              <a:rPr b="1" lang="en-GB" sz="3200" spc="-1" strike="noStrike">
                <a:latin typeface="Noto Sans Regular"/>
              </a:rPr>
              <a:t>uncorrected</a:t>
            </a:r>
            <a:r>
              <a:rPr b="0" lang="en-GB" sz="3200" spc="-1" strike="noStrike">
                <a:latin typeface="Noto Sans Regular"/>
              </a:rPr>
              <a:t> age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1080000" y="2520000"/>
            <a:ext cx="4859640" cy="48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78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Results: uncorrected predictions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24" name="PlaceHolder 30"/>
          <p:cNvSpPr/>
          <p:nvPr/>
        </p:nvSpPr>
        <p:spPr>
          <a:xfrm>
            <a:off x="469080" y="2340360"/>
            <a:ext cx="4440600" cy="48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Associations between different diffusion approaches’ BAG are even stronger when NOT correcting for age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5" name="Plassholder for innhold 3_ 2"/>
          <p:cNvSpPr/>
          <p:nvPr/>
        </p:nvSpPr>
        <p:spPr>
          <a:xfrm>
            <a:off x="5081040" y="1847880"/>
            <a:ext cx="50396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Noto Sans CJK SC"/>
              </a:rPr>
              <a:t>Correlations of </a:t>
            </a:r>
            <a:r>
              <a:rPr b="1" lang="en-US" sz="1800" spc="-1" strike="noStrike">
                <a:solidFill>
                  <a:srgbClr val="404040"/>
                </a:solidFill>
                <a:latin typeface="Century Gothic"/>
                <a:ea typeface="Noto Sans CJK SC"/>
              </a:rPr>
              <a:t>uncorrected 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Noto Sans CJK SC"/>
              </a:rPr>
              <a:t>BAG and age across diffusion approaches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5040000" y="2470320"/>
            <a:ext cx="5040360" cy="508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78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	</a:t>
            </a: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	</a:t>
            </a: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	</a:t>
            </a: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	</a:t>
            </a: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	</a:t>
            </a: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	</a:t>
            </a: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	</a:t>
            </a: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	</a:t>
            </a: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Linear?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28" name="PlaceHolder 53"/>
          <p:cNvSpPr/>
          <p:nvPr/>
        </p:nvSpPr>
        <p:spPr>
          <a:xfrm>
            <a:off x="7560000" y="1800000"/>
            <a:ext cx="2339640" cy="52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2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Also when allowing for splines, non-linear fit (GAM) was not better than linear models (LM) when predicting fornix features</a:t>
            </a:r>
            <a:endParaRPr b="0" lang="en-GB" sz="3200" spc="-1" strike="noStrike">
              <a:latin typeface="Arial"/>
            </a:endParaRPr>
          </a:p>
        </p:txBody>
      </p:sp>
      <p:graphicFrame>
        <p:nvGraphicFramePr>
          <p:cNvPr id="229" name=""/>
          <p:cNvGraphicFramePr/>
          <p:nvPr/>
        </p:nvGraphicFramePr>
        <p:xfrm>
          <a:off x="-33480" y="506160"/>
          <a:ext cx="7483320" cy="6846480"/>
        </p:xfrm>
        <a:graphic>
          <a:graphicData uri="http://schemas.openxmlformats.org/drawingml/2006/table">
            <a:tbl>
              <a:tblPr/>
              <a:tblGrid>
                <a:gridCol w="1491120"/>
                <a:gridCol w="1011600"/>
                <a:gridCol w="1050840"/>
                <a:gridCol w="1198080"/>
                <a:gridCol w="1064880"/>
                <a:gridCol w="728640"/>
                <a:gridCol w="938520"/>
              </a:tblGrid>
              <a:tr h="2444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Metric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LM AIC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GAM AIC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LM BIC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GAM BIC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LM R</a:t>
                      </a:r>
                      <a:r>
                        <a:rPr b="1" lang="en-GB" sz="1000" spc="-1" strike="noStrike" baseline="16000">
                          <a:latin typeface="Arial"/>
                        </a:rPr>
                        <a:t>2</a:t>
                      </a:r>
                      <a:r>
                        <a:rPr b="1" lang="en-GB" sz="1000" spc="-1" strike="noStrike" baseline="-16000">
                          <a:latin typeface="Arial"/>
                        </a:rPr>
                        <a:t>adj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GAM R</a:t>
                      </a:r>
                      <a:r>
                        <a:rPr b="1" lang="en-GB" sz="1000" spc="-1" strike="noStrike" baseline="16000">
                          <a:latin typeface="Arial"/>
                        </a:rPr>
                        <a:t>2</a:t>
                      </a:r>
                      <a:r>
                        <a:rPr b="1" lang="en-GB" sz="1000" spc="-1" strike="noStrike" baseline="-16000">
                          <a:latin typeface="Arial"/>
                        </a:rPr>
                        <a:t>adj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vintra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-126767.79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-126755.60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-126665.98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-126662.27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vextra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-106952.81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-106929.99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-106851.00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-106836.66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vCSF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-65781.67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-65773.53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-65679.86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-65680.20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microRD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633.36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643.11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735.18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736.43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microFA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-104706.06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-104634.30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-104604.25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-104540.97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microAx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-54814.08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-54790.59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-54712.27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-54697.26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0.27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0.27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microADC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-14954.91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-14946.59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-14853.10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-14853.26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DRADextra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-177654.37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-177648.58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-177552.56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-177555.25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DAXintra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-125641.12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-125639.53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-125539.31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-125546.20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DAXextra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-138873.67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-138808.20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-138771.86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-138714.87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0.09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0.09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RK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-34108.48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-34109.41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-34006.67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-34016.08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AK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-146039.18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-146041.08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-145937.37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-145947.75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MK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-85601.85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-85603.57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-85500.04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-85510.24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FA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-103953.22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-103924.62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-103851.41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-103831.30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MD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12874.23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12878.93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12976.04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12972.25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RD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18339.73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18359.69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18441.54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18453.02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0.34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0.34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AD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6684.86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6689.75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6786.67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6783.08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smtFA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-57196.69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-57161.31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-57094.88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-57067.98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smtLong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-686016.98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-685869.48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-685915.17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-685776.15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0.06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0.05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smtMD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-507904.58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-507869.45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-507802.77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-507776.13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smtTrans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-479144.23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-479104.60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-479042.42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-479011.28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0.29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smtMCintra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-93427.21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-93427.11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-93325.40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-93333.78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smtMCextraMD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-521137.14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-521125.59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-521035.33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-521032.26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smtMCextratrans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-499929.78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-499929.66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-499827.97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-499836.34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smtMCdiff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-575225.03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-574996.85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-575123.22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-574903.53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0.22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0.21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AWF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-145979.93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-145981.86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-145878.11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-145888.53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axEAD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56711.05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56715.91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56812.86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56809.24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0.10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0.10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radEAD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21189.85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21203.80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21291.67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21297.12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121800" y="-1800"/>
            <a:ext cx="3957840" cy="144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84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Missing BAG-WM relationships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31" name="PlaceHolder 55"/>
          <p:cNvSpPr/>
          <p:nvPr/>
        </p:nvSpPr>
        <p:spPr>
          <a:xfrm>
            <a:off x="6120000" y="1620000"/>
            <a:ext cx="3779640" cy="57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Correlations of principal components, age, and brain age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a) full multimodal data, b) mean/whole brain average data, c) BRIA, d) DKI, e) DTI, f) SMT, g) SMT mc, h) WMTI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-105120" y="0"/>
            <a:ext cx="6224760" cy="755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225120" y="-1800"/>
            <a:ext cx="3674520" cy="144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77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Missing BAG-WM relationships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34" name="PlaceHolder 59"/>
          <p:cNvSpPr/>
          <p:nvPr/>
        </p:nvSpPr>
        <p:spPr>
          <a:xfrm>
            <a:off x="6120000" y="1620000"/>
            <a:ext cx="3779640" cy="57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Distributions of model stats for each predicted region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a) full multimodal data, b) mean/whole brain average data, c) BRIA, d) DKI, e) DTI, f) SMT, g) SMT mc, h) WMTI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6224760" cy="755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78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Background: brain age gap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6960600" cy="466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7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Brain age gap (BAG) calculation</a:t>
            </a:r>
            <a:endParaRPr b="0" lang="en-GB" sz="32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Train a model from MRI data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Make age prediction per individual: “your brain is X years old”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Take the difference between chronological and predicted age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BAG associations </a:t>
            </a:r>
            <a:endParaRPr b="0" lang="en-GB" sz="32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Related to a range of clinical outcomes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Higher in some clinical groups vs controls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5443920" y="7213680"/>
            <a:ext cx="46364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latin typeface="Arial"/>
              </a:rPr>
              <a:t>1 Franke &amp; Gaser, 2019, Front. Neurol., 789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8280000" y="2737440"/>
            <a:ext cx="1439640" cy="1439640"/>
          </a:xfrm>
          <a:prstGeom prst="rect">
            <a:avLst/>
          </a:prstGeom>
          <a:ln w="0">
            <a:noFill/>
          </a:ln>
        </p:spPr>
      </p:pic>
      <p:sp>
        <p:nvSpPr>
          <p:cNvPr id="136" name=""/>
          <p:cNvSpPr/>
          <p:nvPr/>
        </p:nvSpPr>
        <p:spPr>
          <a:xfrm>
            <a:off x="9000000" y="4168800"/>
            <a:ext cx="360" cy="15379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"/>
          <p:cNvSpPr/>
          <p:nvPr/>
        </p:nvSpPr>
        <p:spPr>
          <a:xfrm>
            <a:off x="8174880" y="5749920"/>
            <a:ext cx="172476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latin typeface="Arial"/>
              </a:rPr>
              <a:t>Biologically 23 years old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8" name=""/>
          <p:cNvSpPr/>
          <p:nvPr/>
        </p:nvSpPr>
        <p:spPr>
          <a:xfrm>
            <a:off x="8175600" y="2053080"/>
            <a:ext cx="190476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latin typeface="Arial"/>
              </a:rPr>
              <a:t>Chronologically 22 years old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9" name=""/>
          <p:cNvSpPr/>
          <p:nvPr/>
        </p:nvSpPr>
        <p:spPr>
          <a:xfrm>
            <a:off x="8100000" y="1800000"/>
            <a:ext cx="1799640" cy="467964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"/>
          <p:cNvSpPr/>
          <p:nvPr/>
        </p:nvSpPr>
        <p:spPr>
          <a:xfrm rot="5414400">
            <a:off x="8320680" y="4860000"/>
            <a:ext cx="172476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latin typeface="Arial"/>
              </a:rPr>
              <a:t>Age prediction</a:t>
            </a:r>
            <a:endParaRPr b="0" lang="en-GB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78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Background: diffusion MRI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6240600" cy="466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7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Diffusion in the brain</a:t>
            </a:r>
            <a:endParaRPr b="0" lang="en-GB" sz="32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"/>
            </a:pPr>
            <a:r>
              <a:rPr b="0" lang="en-GB" sz="2800" spc="-1" strike="noStrike">
                <a:latin typeface="Noto Sans Regular"/>
              </a:rPr>
              <a:t>Reveals valuable information about brain structure</a:t>
            </a:r>
            <a:endParaRPr b="0" lang="en-GB" sz="28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"/>
            </a:pPr>
            <a:r>
              <a:rPr b="0" lang="en-GB" sz="2800" spc="-1" strike="noStrike">
                <a:latin typeface="Noto Sans Regular"/>
              </a:rPr>
              <a:t>Different approaches can be used to calculate diffusion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Most common DTI, but other biophysically more meaningful approaches available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e.g. assuming non-Gaussian diffusion (kurtosis) or adding priors (Bayesian approach)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6840000" y="2880000"/>
            <a:ext cx="2921040" cy="2531520"/>
          </a:xfrm>
          <a:prstGeom prst="rect">
            <a:avLst/>
          </a:prstGeom>
          <a:ln w="0">
            <a:noFill/>
          </a:ln>
        </p:spPr>
      </p:pic>
      <p:sp>
        <p:nvSpPr>
          <p:cNvPr id="144" name=""/>
          <p:cNvSpPr/>
          <p:nvPr/>
        </p:nvSpPr>
        <p:spPr>
          <a:xfrm>
            <a:off x="5344920" y="7200000"/>
            <a:ext cx="47354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latin typeface="Arial"/>
              </a:rPr>
              <a:t>1 Jensen et al., 2005, Magn. Reson. Med. 53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78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Results: model performance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300600" cy="59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Brain age prediction model performance</a:t>
            </a:r>
            <a:endParaRPr b="0" lang="en-GB" sz="3200" spc="-1" strike="noStrike">
              <a:latin typeface="Arial"/>
            </a:endParaRPr>
          </a:p>
        </p:txBody>
      </p:sp>
      <p:graphicFrame>
        <p:nvGraphicFramePr>
          <p:cNvPr id="147" name=""/>
          <p:cNvGraphicFramePr/>
          <p:nvPr/>
        </p:nvGraphicFramePr>
        <p:xfrm>
          <a:off x="720000" y="2520000"/>
          <a:ext cx="8782560" cy="4821480"/>
        </p:xfrm>
        <a:graphic>
          <a:graphicData uri="http://schemas.openxmlformats.org/drawingml/2006/table">
            <a:tbl>
              <a:tblPr/>
              <a:tblGrid>
                <a:gridCol w="1059120"/>
                <a:gridCol w="886680"/>
                <a:gridCol w="1164240"/>
                <a:gridCol w="1040040"/>
                <a:gridCol w="1040040"/>
                <a:gridCol w="1755720"/>
                <a:gridCol w="1837080"/>
              </a:tblGrid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Approach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MRI features 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R</a:t>
                      </a:r>
                      <a:r>
                        <a:rPr b="1" lang="en-GB" sz="1000" spc="-1" strike="noStrike" baseline="16000">
                          <a:latin typeface="Arial"/>
                        </a:rPr>
                        <a:t>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RMSE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MAE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Prediction-Age Correlation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Corrected Prediction-Age Correlation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BRIA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690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0.550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5.007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4.002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0.742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[0.737, 0.747]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[0.889, 0.894]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DKI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207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0.576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4.958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(0.077)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3.975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(0.068)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0.754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[0.755, 0.764]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[0.901, 0.905]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DTI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0.571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(0.014)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4.983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(0.072)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3.984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0.756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[0.751, 0.761]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0.900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[0.897, 0.902]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0.531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(0.010)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5.214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(0.053)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4.183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0.729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[0.724, 0.734]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0.899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[0.897, 0.901]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mcSMT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0.519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5.175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4.153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0.721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[0.716, 0.726]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[0.889, 0.894]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WMTI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207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0.585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4.903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3.928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(0.050)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0.765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[0.761, 0.770]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[0.900, 0.904]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Mean multimodal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0.393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5.932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4.812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0.627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[0.621, 0.634]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[0.903, 0.907]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392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Full multimodal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1932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0.645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4.534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3.624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0.804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[0.800, 0.808]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0.907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[0.905, 0.909]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</a:tbl>
          </a:graphicData>
        </a:graphic>
      </p:graphicFrame>
      <p:sp>
        <p:nvSpPr>
          <p:cNvPr id="148" name=""/>
          <p:cNvSpPr/>
          <p:nvPr/>
        </p:nvSpPr>
        <p:spPr>
          <a:xfrm>
            <a:off x="3225600" y="3970080"/>
            <a:ext cx="4175640" cy="172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78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  <a:ea typeface="Noto Sans CJK SC"/>
              </a:rPr>
              <a:t>Results: model performance</a:t>
            </a:r>
            <a:endParaRPr b="0" lang="en-GB" sz="4400" spc="-1" strike="noStrike">
              <a:latin typeface="Arial"/>
            </a:endParaRPr>
          </a:p>
        </p:txBody>
      </p:sp>
      <p:graphicFrame>
        <p:nvGraphicFramePr>
          <p:cNvPr id="150" name=""/>
          <p:cNvGraphicFramePr/>
          <p:nvPr/>
        </p:nvGraphicFramePr>
        <p:xfrm>
          <a:off x="720000" y="2520000"/>
          <a:ext cx="8782560" cy="4821480"/>
        </p:xfrm>
        <a:graphic>
          <a:graphicData uri="http://schemas.openxmlformats.org/drawingml/2006/table">
            <a:tbl>
              <a:tblPr/>
              <a:tblGrid>
                <a:gridCol w="1059120"/>
                <a:gridCol w="886680"/>
                <a:gridCol w="1164240"/>
                <a:gridCol w="1040040"/>
                <a:gridCol w="1040040"/>
                <a:gridCol w="1755720"/>
                <a:gridCol w="1837080"/>
              </a:tblGrid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Approach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MRI features 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R</a:t>
                      </a:r>
                      <a:r>
                        <a:rPr b="1" lang="en-GB" sz="1000" spc="-1" strike="noStrike" baseline="16000">
                          <a:latin typeface="Arial"/>
                        </a:rPr>
                        <a:t>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RMSE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MAE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Prediction-Age Correlation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Corrected Prediction-Age Correlation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BRIA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690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0.550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5.007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4.002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0.742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[0.737, 0.747]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[0.889, 0.894]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DKI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207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0.576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4.958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(0.077)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3.975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(0.068)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0.754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[0.755, 0.764]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[0.901, 0.905]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DTI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0.571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(0.014)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4.983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(0.072)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3.984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0.756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[0.751, 0.761]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0.900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[0.897, 0.902]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0.531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(0.010)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5.214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(0.053)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4.183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0.729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[0.724, 0.734]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0.899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[0.897, 0.901]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mcSMT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0.519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5.175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4.153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0.721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[0.716, 0.726]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[0.889, 0.894]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WMTI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207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0.585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4.903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3.928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(0.050)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0.765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[0.761, 0.770]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[0.900, 0.904]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Mean multimodal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0.393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5.932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4.812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0.627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[0.621, 0.634]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[0.903, 0.907]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392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Full multimodal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1932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0.645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4.534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3.624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0.804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[0.800, 0.808]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0.907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[0.905, 0.909]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</a:tbl>
          </a:graphicData>
        </a:graphic>
      </p:graphicFrame>
      <p:sp>
        <p:nvSpPr>
          <p:cNvPr id="151" name=""/>
          <p:cNvSpPr/>
          <p:nvPr/>
        </p:nvSpPr>
        <p:spPr>
          <a:xfrm>
            <a:off x="3225600" y="3970080"/>
            <a:ext cx="4175640" cy="172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"/>
          <p:cNvSpPr/>
          <p:nvPr/>
        </p:nvSpPr>
        <p:spPr>
          <a:xfrm>
            <a:off x="360000" y="2520000"/>
            <a:ext cx="2519640" cy="50004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2700000" y="2520000"/>
            <a:ext cx="5000400" cy="5000400"/>
          </a:xfrm>
          <a:prstGeom prst="rect">
            <a:avLst/>
          </a:prstGeom>
          <a:ln w="0">
            <a:noFill/>
          </a:ln>
        </p:spPr>
      </p:pic>
      <p:sp>
        <p:nvSpPr>
          <p:cNvPr id="154" name="PlaceHolder 22"/>
          <p:cNvSpPr/>
          <p:nvPr/>
        </p:nvSpPr>
        <p:spPr>
          <a:xfrm>
            <a:off x="599040" y="1920240"/>
            <a:ext cx="930060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76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Small differences in model performance for corrected age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78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Result: BAG across approaches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56" name="PlaceHolder 27"/>
          <p:cNvSpPr/>
          <p:nvPr/>
        </p:nvSpPr>
        <p:spPr>
          <a:xfrm>
            <a:off x="469080" y="1920240"/>
            <a:ext cx="4440600" cy="563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Another aspect of assessing comparability across diffusion approaches: BAG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Key message: corrected BAG strongly related across models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57" name="Plassholder for innhold 3_19"/>
          <p:cNvSpPr/>
          <p:nvPr/>
        </p:nvSpPr>
        <p:spPr>
          <a:xfrm>
            <a:off x="5081040" y="1847880"/>
            <a:ext cx="50396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Noto Sans CJK SC"/>
              </a:rPr>
              <a:t>Correlations of corrected BAG and age across diffusion approaches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5040000" y="2518920"/>
            <a:ext cx="5040360" cy="504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78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Results: model gain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30060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Fornix metrics contribute most to accurate age predictions (gain)</a:t>
            </a:r>
            <a:endParaRPr b="0" lang="en-GB" sz="3200" spc="-1" strike="noStrike">
              <a:latin typeface="Arial"/>
            </a:endParaRPr>
          </a:p>
        </p:txBody>
      </p:sp>
      <p:graphicFrame>
        <p:nvGraphicFramePr>
          <p:cNvPr id="161" name=""/>
          <p:cNvGraphicFramePr/>
          <p:nvPr/>
        </p:nvGraphicFramePr>
        <p:xfrm>
          <a:off x="140400" y="3829320"/>
          <a:ext cx="9719640" cy="3449880"/>
        </p:xfrm>
        <a:graphic>
          <a:graphicData uri="http://schemas.openxmlformats.org/drawingml/2006/table">
            <a:tbl>
              <a:tblPr/>
              <a:tblGrid>
                <a:gridCol w="1387800"/>
                <a:gridCol w="1386720"/>
                <a:gridCol w="1389240"/>
                <a:gridCol w="1387080"/>
                <a:gridCol w="1391040"/>
                <a:gridCol w="1385280"/>
                <a:gridCol w="1392840"/>
              </a:tblGrid>
              <a:tr h="4795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BRIA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DKI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DTI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SMT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mcSMT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WMTI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Multimodal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</a:tr>
              <a:tr h="5212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Micro FA fornix (54957)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MK fornix (39662)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MD fornix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(50535)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MD fornix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(43563)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Intra fornix (38043)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AWF fornix (52531)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Micro FA Fornix (67749)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760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Micro RD right external capsule (22860)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>
                      <a:noFill/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RK fornix (26954)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RD FMIN (18386)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MD right anterior corona radiata (24675)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Extra trans Fornix (35799)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RadEAD ATRL (12328)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RD Fornix right Striaterminalis (17664)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6278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Micro FA FMIN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(10081)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AK right anterior limb of internal capsule (16340)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RD fornix right stria terminalis (15431)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MD SLFR (19451)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Extratrans right external capsule (15369)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RadEAD right anterior corona radiata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AK anterior right limb of internalcapsule (17664)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879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Micro FA fornix right stria terminlis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(9853)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AK fornix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AD fornix (9637)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MD FMIN (13527)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Extra MD anterior left limb of internalcapsule (6254)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RadEAD IFOFR (9828)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RadEAD right anterior corona radiata (17375)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576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Micro RD Fornix right stria terminalis (9812)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AK left superior frontooccipital fasciculus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FA fornix left striaterminalis (9283)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FA fornix (12011)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Extra trans anterior right limb of internalcapsule (6126)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RadEAD right external capsule (9793)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RadEAD SLFR (15840)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62" name=""/>
          <p:cNvSpPr/>
          <p:nvPr/>
        </p:nvSpPr>
        <p:spPr>
          <a:xfrm>
            <a:off x="140400" y="3420000"/>
            <a:ext cx="10758240" cy="103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200" spc="-1" strike="noStrike">
                <a:latin typeface="Noto Sans Regular"/>
                <a:ea typeface="Noto Serif CJK SC"/>
              </a:rPr>
              <a:t>Top five diffusion metrics ranked by gain in age prediction accuracy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4071240" y="2627280"/>
            <a:ext cx="6027840" cy="4932000"/>
          </a:xfrm>
          <a:prstGeom prst="rect">
            <a:avLst/>
          </a:prstGeom>
          <a:ln w="0">
            <a:noFill/>
          </a:ln>
        </p:spPr>
      </p:pic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78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Results: age-metric associations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3180600" cy="527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Fornix contributions to age predictions are reflected in correlations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Strongest age-metric correlations in fornix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66" name=""/>
          <p:cNvSpPr/>
          <p:nvPr/>
        </p:nvSpPr>
        <p:spPr>
          <a:xfrm>
            <a:off x="4301280" y="1887480"/>
            <a:ext cx="5779080" cy="73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200" spc="-1" strike="noStrike">
                <a:latin typeface="Noto Sans Regular"/>
                <a:ea typeface="Noto Serif CJK SC"/>
              </a:rPr>
              <a:t>Correlations between diffusion metrics and age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4765</TotalTime>
  <Application>LibreOffice/7.3.5.2$Linux_X86_64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2022-05-21T22:17:07Z</dcterms:created>
  <dc:creator/>
  <dc:description/>
  <dc:language>en-GB</dc:language>
  <cp:lastModifiedBy>Max Korbmacher</cp:lastModifiedBy>
  <dcterms:modified xsi:type="dcterms:W3CDTF">2022-09-12T08:53:04Z</dcterms:modified>
  <cp:revision>59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